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389" r:id="rId6"/>
    <p:sldId id="384" r:id="rId7"/>
    <p:sldId id="392" r:id="rId8"/>
    <p:sldId id="317" r:id="rId9"/>
    <p:sldId id="391" r:id="rId10"/>
    <p:sldId id="3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53" d="100"/>
          <a:sy n="53" d="100"/>
        </p:scale>
        <p:origin x="90" y="124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universetoday.com/127844/18-billion-solar-mass-black-hole-rotates-at-13-speed-of-ligh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Globular Cluster vs  Dark Matter Particle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7841411" cy="6857999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sz="2400" dirty="0"/>
              <a:t>Kaleb Cruz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042" y="741871"/>
            <a:ext cx="3565524" cy="104691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042" y="2300321"/>
            <a:ext cx="3565525" cy="3415519"/>
          </a:xfrm>
        </p:spPr>
        <p:txBody>
          <a:bodyPr/>
          <a:lstStyle/>
          <a:p>
            <a:r>
              <a:rPr lang="en-US" dirty="0"/>
              <a:t>What is a globular cluster</a:t>
            </a:r>
          </a:p>
          <a:p>
            <a:r>
              <a:rPr lang="en-US" dirty="0"/>
              <a:t>Earth’s orbit</a:t>
            </a:r>
          </a:p>
          <a:p>
            <a:r>
              <a:rPr lang="en-US" dirty="0"/>
              <a:t>This project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 object, outdoor, night, star&#10;&#10;Description automatically generated">
            <a:extLst>
              <a:ext uri="{FF2B5EF4-FFF2-40B4-BE49-F238E27FC236}">
                <a16:creationId xmlns:a16="http://schemas.microsoft.com/office/drawing/2014/main" id="{6A6C69E3-BF71-4A4E-6022-95B054CE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96" y="727363"/>
            <a:ext cx="3225941" cy="25851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797B59-ECC1-A95D-CF4D-1A2DE23D6394}"/>
              </a:ext>
            </a:extLst>
          </p:cNvPr>
          <p:cNvSpPr txBox="1"/>
          <p:nvPr/>
        </p:nvSpPr>
        <p:spPr>
          <a:xfrm>
            <a:off x="353682" y="534838"/>
            <a:ext cx="513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Globular Clusters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3276F-D430-0537-5F44-B068D5CA5F5E}"/>
              </a:ext>
            </a:extLst>
          </p:cNvPr>
          <p:cNvSpPr txBox="1"/>
          <p:nvPr/>
        </p:nvSpPr>
        <p:spPr>
          <a:xfrm>
            <a:off x="353682" y="1208406"/>
            <a:ext cx="45423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collection of stars formed in the early days of the universe.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started out as area with extreme amount of gasses.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new globular clusters can form.</a:t>
            </a:r>
          </a:p>
          <a:p>
            <a:pPr marL="285750" indent="-285750">
              <a:buFontTx/>
              <a:buChar char="-"/>
            </a:pPr>
            <a:r>
              <a:rPr lang="en-US" dirty="0"/>
              <a:t>Because of this, we can use them to estimate the age of the universe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Cannot contain planets due to volatile conditions.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Good to study structures of matter in larger scales.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is also hypothesized that there is no dark matter present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first one found is M22 in 1665 by Abraham Ihle.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is approximately 150 globular clusters known in the Milky Way.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is also roughly 500 in the Andromeda galaxy.</a:t>
            </a:r>
          </a:p>
          <a:p>
            <a:endParaRPr lang="en-US" dirty="0"/>
          </a:p>
        </p:txBody>
      </p:sp>
      <p:pic>
        <p:nvPicPr>
          <p:cNvPr id="29" name="Picture 2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E93794D-EE9A-37C3-7A7E-1242DF55E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464" y="685800"/>
            <a:ext cx="3093012" cy="25922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CF975FF-93D6-53E8-6288-7C9A0A4DCF8F}"/>
              </a:ext>
            </a:extLst>
          </p:cNvPr>
          <p:cNvSpPr txBox="1"/>
          <p:nvPr/>
        </p:nvSpPr>
        <p:spPr>
          <a:xfrm>
            <a:off x="5750160" y="3285898"/>
            <a:ext cx="187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Messier 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04DDB-3A2C-1D19-C593-BBD6AA21DCA0}"/>
              </a:ext>
            </a:extLst>
          </p:cNvPr>
          <p:cNvSpPr txBox="1"/>
          <p:nvPr/>
        </p:nvSpPr>
        <p:spPr>
          <a:xfrm>
            <a:off x="9315287" y="3267006"/>
            <a:ext cx="24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Messier 54</a:t>
            </a:r>
          </a:p>
        </p:txBody>
      </p:sp>
      <p:pic>
        <p:nvPicPr>
          <p:cNvPr id="35" name="Picture 34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F7CFD8A2-C7C7-0B94-B41E-4B127FF4A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427" y="3655230"/>
            <a:ext cx="3093012" cy="25976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D9956F8-FC54-9370-8091-E220DB22FE7E}"/>
              </a:ext>
            </a:extLst>
          </p:cNvPr>
          <p:cNvSpPr txBox="1"/>
          <p:nvPr/>
        </p:nvSpPr>
        <p:spPr>
          <a:xfrm>
            <a:off x="5750160" y="6304662"/>
            <a:ext cx="169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Messier 4</a:t>
            </a:r>
          </a:p>
        </p:txBody>
      </p:sp>
      <p:pic>
        <p:nvPicPr>
          <p:cNvPr id="38" name="Picture 37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A20A3A5-704C-04E4-39EE-76E4874AA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145" y="3726463"/>
            <a:ext cx="3223992" cy="257819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4955E84-4A59-95CE-2581-0ADF7A54C10A}"/>
              </a:ext>
            </a:extLst>
          </p:cNvPr>
          <p:cNvSpPr txBox="1"/>
          <p:nvPr/>
        </p:nvSpPr>
        <p:spPr>
          <a:xfrm>
            <a:off x="9315287" y="6304662"/>
            <a:ext cx="20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NGC 6717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F2235-0F1F-9483-4300-A44349C5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E9DFC-AAA5-82D1-E7B2-44C2875FA5D1}"/>
              </a:ext>
            </a:extLst>
          </p:cNvPr>
          <p:cNvSpPr txBox="1"/>
          <p:nvPr/>
        </p:nvSpPr>
        <p:spPr>
          <a:xfrm>
            <a:off x="353682" y="509756"/>
            <a:ext cx="513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Dark matter</a:t>
            </a:r>
          </a:p>
        </p:txBody>
      </p:sp>
      <p:pic>
        <p:nvPicPr>
          <p:cNvPr id="8" name="Picture 7" descr="A galaxy in space&#10;&#10;Description automatically generated with medium confidence">
            <a:extLst>
              <a:ext uri="{FF2B5EF4-FFF2-40B4-BE49-F238E27FC236}">
                <a16:creationId xmlns:a16="http://schemas.microsoft.com/office/drawing/2014/main" id="{0573C7FD-8C65-6168-3340-AA851BD0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534838"/>
            <a:ext cx="6577641" cy="4676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AB8F22-5627-AFDB-85CA-82DE8E281E89}"/>
              </a:ext>
            </a:extLst>
          </p:cNvPr>
          <p:cNvSpPr txBox="1"/>
          <p:nvPr/>
        </p:nvSpPr>
        <p:spPr>
          <a:xfrm>
            <a:off x="5925312" y="5490080"/>
            <a:ext cx="464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Galaxies NGC 2207 and IC 2163 colliding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5AF82-6B5F-2E7C-93B8-B9418F07E0E1}"/>
              </a:ext>
            </a:extLst>
          </p:cNvPr>
          <p:cNvSpPr txBox="1"/>
          <p:nvPr/>
        </p:nvSpPr>
        <p:spPr>
          <a:xfrm>
            <a:off x="353682" y="1372998"/>
            <a:ext cx="4542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Dark matter does not absorb, reflect or emit light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Dark matter does have an effect on objects nonetheless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matter affects the path of light which is known as gravitational lensing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There are a lot of different hypothesis on what dark matter is and what it actually does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Globular clusters are used to study the phenomenon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 believe the clusters are home to dense amounts of it, some believe the clusters are devoid of it</a:t>
            </a:r>
          </a:p>
        </p:txBody>
      </p:sp>
    </p:spTree>
    <p:extLst>
      <p:ext uri="{BB962C8B-B14F-4D97-AF65-F5344CB8AC3E}">
        <p14:creationId xmlns:p14="http://schemas.microsoft.com/office/powerpoint/2010/main" val="165219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641" y="-154609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n-lt"/>
              </a:rPr>
              <a:t>Earths Orbit</a:t>
            </a:r>
            <a:endParaRPr lang="en-US" sz="32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F171F89B-453D-5B7E-B7B2-9BE3FB490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95849" y="636184"/>
            <a:ext cx="6525837" cy="56746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2F5D17F-FBDD-F5F9-09EA-F2ECB54AB45C}"/>
              </a:ext>
            </a:extLst>
          </p:cNvPr>
          <p:cNvSpPr txBox="1"/>
          <p:nvPr/>
        </p:nvSpPr>
        <p:spPr>
          <a:xfrm>
            <a:off x="324088" y="1791856"/>
            <a:ext cx="4542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Earths orbit is an example of a hyperbolic function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Earth’s velocity is not fast enough to escape the gravitational pull of the sun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However, the path of orbit changes due to Jupiter and Saturn’s gravitational pull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877189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This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6A6D10A-0A72-D9BD-A9D0-74E4E7C0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2" y="1117473"/>
            <a:ext cx="5061456" cy="5061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46625-441E-25D2-3811-3727FCF95180}"/>
              </a:ext>
            </a:extLst>
          </p:cNvPr>
          <p:cNvSpPr txBox="1"/>
          <p:nvPr/>
        </p:nvSpPr>
        <p:spPr>
          <a:xfrm>
            <a:off x="408546" y="1654614"/>
            <a:ext cx="4542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Like previously stated, Earths orbit is an example of a hyperbolic function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angle that one object travels pass another depends on the mass of both and how fast one is traveling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A dark matter particle should travel in a similar path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project was supposed to show this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However,  I couldn’t get the code to run and plot this kind of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CAC8BC-3168-1B0F-EB60-A34889BAD919}"/>
                  </a:ext>
                </a:extLst>
              </p:cNvPr>
              <p:cNvSpPr txBox="1"/>
              <p:nvPr/>
            </p:nvSpPr>
            <p:spPr>
              <a:xfrm>
                <a:off x="559949" y="5299084"/>
                <a:ext cx="4390993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angle of deflection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CAC8BC-3168-1B0F-EB60-A34889BAD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9" y="5299084"/>
                <a:ext cx="4390993" cy="1046890"/>
              </a:xfrm>
              <a:prstGeom prst="rect">
                <a:avLst/>
              </a:prstGeom>
              <a:blipFill>
                <a:blip r:embed="rId3"/>
                <a:stretch>
                  <a:fillRect l="-2222"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35EFA-30AE-9BC1-EE9A-F293FFE5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2C219AE6-EC11-95A1-B1CD-2FAD1542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81" y="1006341"/>
            <a:ext cx="6092000" cy="4563120"/>
          </a:xfrm>
          <a:prstGeom prst="rect">
            <a:avLst/>
          </a:prstGeom>
          <a:effectLst>
            <a:outerShdw blurRad="50800" dist="50800" dir="5400000" sx="103000" sy="103000" algn="ctr" rotWithShape="0">
              <a:schemeClr val="tx1">
                <a:alpha val="43000"/>
              </a:schemeClr>
            </a:outerShdw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D6CEA-5B88-E6EB-3F75-C7E0BA7ED42B}"/>
              </a:ext>
            </a:extLst>
          </p:cNvPr>
          <p:cNvSpPr txBox="1"/>
          <p:nvPr/>
        </p:nvSpPr>
        <p:spPr>
          <a:xfrm>
            <a:off x="8083296" y="5851659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Leavens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E15F9-F8F3-9B25-46AC-1C9BED0AD34F}"/>
              </a:ext>
            </a:extLst>
          </p:cNvPr>
          <p:cNvSpPr txBox="1"/>
          <p:nvPr/>
        </p:nvSpPr>
        <p:spPr>
          <a:xfrm>
            <a:off x="617919" y="816084"/>
            <a:ext cx="513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5E568-28BB-4C3E-051D-8E774278BA0D}"/>
              </a:ext>
            </a:extLst>
          </p:cNvPr>
          <p:cNvSpPr txBox="1"/>
          <p:nvPr/>
        </p:nvSpPr>
        <p:spPr>
          <a:xfrm>
            <a:off x="617918" y="1819656"/>
            <a:ext cx="4136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Globular clusters are very useful in studying large formations of matter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Dark matter can be used to study possible effects on a 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Any planet’s orbit can be used as an example of this relationship</a:t>
            </a:r>
          </a:p>
          <a:p>
            <a:endParaRPr lang="en-US" dirty="0"/>
          </a:p>
          <a:p>
            <a:r>
              <a:rPr lang="en-US" dirty="0"/>
              <a:t>I enjoyed learning about globular clusters and though my code doesn’t work I still learned a lot.</a:t>
            </a:r>
          </a:p>
        </p:txBody>
      </p:sp>
    </p:spTree>
    <p:extLst>
      <p:ext uri="{BB962C8B-B14F-4D97-AF65-F5344CB8AC3E}">
        <p14:creationId xmlns:p14="http://schemas.microsoft.com/office/powerpoint/2010/main" val="338401808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{237DB88C-F569-4C77-83C9-F753F32AB7C9}tf33713516_win32</Template>
  <TotalTime>94</TotalTime>
  <Words>402</Words>
  <Application>Microsoft Office PowerPoint</Application>
  <PresentationFormat>Widescreen</PresentationFormat>
  <Paragraphs>56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Gill Sans MT</vt:lpstr>
      <vt:lpstr>Walbaum Display</vt:lpstr>
      <vt:lpstr>3DFloatVTI</vt:lpstr>
      <vt:lpstr>Globular Cluster vs  Dark Matter Particle</vt:lpstr>
      <vt:lpstr>Agenda</vt:lpstr>
      <vt:lpstr>PowerPoint Presentation</vt:lpstr>
      <vt:lpstr>PowerPoint Presentation</vt:lpstr>
      <vt:lpstr>Earths Orbit</vt:lpstr>
      <vt:lpstr>This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Globular Cluster vs  Dark Matter Particle</dc:title>
  <dc:creator>Kaleb.Cruz</dc:creator>
  <cp:lastModifiedBy>Kaleb.Cruz</cp:lastModifiedBy>
  <cp:revision>1</cp:revision>
  <dcterms:created xsi:type="dcterms:W3CDTF">2022-05-23T13:39:51Z</dcterms:created>
  <dcterms:modified xsi:type="dcterms:W3CDTF">2022-05-23T15:14:06Z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